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6"/>
  </p:notesMasterIdLst>
  <p:handoutMasterIdLst>
    <p:handoutMasterId r:id="rId47"/>
  </p:handoutMasterIdLst>
  <p:sldIdLst>
    <p:sldId id="316" r:id="rId5"/>
    <p:sldId id="257" r:id="rId6"/>
    <p:sldId id="258" r:id="rId7"/>
    <p:sldId id="277" r:id="rId8"/>
    <p:sldId id="284" r:id="rId9"/>
    <p:sldId id="278" r:id="rId10"/>
    <p:sldId id="285" r:id="rId11"/>
    <p:sldId id="279" r:id="rId12"/>
    <p:sldId id="274" r:id="rId13"/>
    <p:sldId id="272" r:id="rId14"/>
    <p:sldId id="288" r:id="rId15"/>
    <p:sldId id="286" r:id="rId16"/>
    <p:sldId id="289" r:id="rId17"/>
    <p:sldId id="291" r:id="rId18"/>
    <p:sldId id="290" r:id="rId19"/>
    <p:sldId id="287" r:id="rId20"/>
    <p:sldId id="293" r:id="rId21"/>
    <p:sldId id="294" r:id="rId22"/>
    <p:sldId id="295" r:id="rId23"/>
    <p:sldId id="296" r:id="rId24"/>
    <p:sldId id="271" r:id="rId25"/>
    <p:sldId id="298" r:id="rId26"/>
    <p:sldId id="299" r:id="rId27"/>
    <p:sldId id="310" r:id="rId28"/>
    <p:sldId id="311" r:id="rId29"/>
    <p:sldId id="312" r:id="rId30"/>
    <p:sldId id="313" r:id="rId31"/>
    <p:sldId id="314" r:id="rId32"/>
    <p:sldId id="315" r:id="rId33"/>
    <p:sldId id="309" r:id="rId34"/>
    <p:sldId id="308" r:id="rId35"/>
    <p:sldId id="319" r:id="rId36"/>
    <p:sldId id="275" r:id="rId37"/>
    <p:sldId id="292" r:id="rId38"/>
    <p:sldId id="300" r:id="rId39"/>
    <p:sldId id="283" r:id="rId40"/>
    <p:sldId id="318" r:id="rId41"/>
    <p:sldId id="306" r:id="rId42"/>
    <p:sldId id="307" r:id="rId43"/>
    <p:sldId id="320" r:id="rId44"/>
    <p:sldId id="317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990130-5D8B-4D6A-BDAF-42BACE0D461F}">
          <p14:sldIdLst>
            <p14:sldId id="316"/>
            <p14:sldId id="257"/>
            <p14:sldId id="258"/>
            <p14:sldId id="277"/>
            <p14:sldId id="284"/>
            <p14:sldId id="278"/>
            <p14:sldId id="285"/>
            <p14:sldId id="279"/>
            <p14:sldId id="274"/>
            <p14:sldId id="272"/>
            <p14:sldId id="288"/>
            <p14:sldId id="286"/>
            <p14:sldId id="289"/>
            <p14:sldId id="291"/>
            <p14:sldId id="290"/>
            <p14:sldId id="287"/>
            <p14:sldId id="293"/>
            <p14:sldId id="294"/>
            <p14:sldId id="295"/>
            <p14:sldId id="296"/>
            <p14:sldId id="271"/>
            <p14:sldId id="298"/>
            <p14:sldId id="299"/>
            <p14:sldId id="310"/>
            <p14:sldId id="311"/>
            <p14:sldId id="312"/>
            <p14:sldId id="313"/>
            <p14:sldId id="314"/>
            <p14:sldId id="315"/>
            <p14:sldId id="309"/>
            <p14:sldId id="308"/>
            <p14:sldId id="319"/>
            <p14:sldId id="275"/>
            <p14:sldId id="292"/>
            <p14:sldId id="300"/>
            <p14:sldId id="283"/>
            <p14:sldId id="318"/>
            <p14:sldId id="306"/>
            <p14:sldId id="307"/>
            <p14:sldId id="320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350"/>
    <a:srgbClr val="0C4360"/>
    <a:srgbClr val="1B6872"/>
    <a:srgbClr val="63B7C6"/>
    <a:srgbClr val="002136"/>
    <a:srgbClr val="0C75AC"/>
    <a:srgbClr val="002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22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4/10/2026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06728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34409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57700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A15AFD-4983-47DD-9ED0-D3B27E5A096F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22D5E2-E9B4-4180-98B8-4E514C9ADB28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1E10E1E-5268-4F03-BA64-07E19DE26739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989C45D-BDFF-418F-BE79-03FF70015770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8DCD5806-2A2F-4ABF-8057-245681C498E6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3A93038F-E9E4-4FFD-B3DF-28DB7C2C1490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9" name="Right Triangle 18">
                <a:extLst>
                  <a:ext uri="{FF2B5EF4-FFF2-40B4-BE49-F238E27FC236}">
                    <a16:creationId xmlns:a16="http://schemas.microsoft.com/office/drawing/2014/main" id="{5DEA1E02-BBD0-4AE3-AF22-433B90272178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27A677-9ACB-4264-B148-4806678FB83F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E3AAB79D-382D-4A95-965E-526B6A681DA7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A22127-2B4A-4B15-B0A9-F019A30347A1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F04D9FDC-1B67-4254-9535-CD32E81F0C3E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86C4EA-4CF8-4531-845D-4FCB1E2F7422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101B195-C112-4D20-8D19-4D22479B150D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id="{CA755F1F-9955-4CBB-8F34-F7801CA44CE7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61488" y="2395728"/>
            <a:ext cx="7077456" cy="124358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600" b="1" dirty="0">
                <a:solidFill>
                  <a:schemeClr val="accent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2DEF0-A0B0-4CFE-B67D-A9D75E236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3721608"/>
            <a:ext cx="7077456" cy="86868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GB" sz="1800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75A39-7776-0199-4D7B-9BDB02F827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EPICS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User</a:t>
            </a:r>
            <a:r>
              <a:rPr lang="en-US" dirty="0"/>
              <a:t>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738C9-84BA-BB63-2D3B-7F7D128DAD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36959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46586F-4761-B39A-D0CB-354AD43414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ategor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D00E6B4-1CBE-404E-B943-5F1832320C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212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CD59BFD-62BE-4E33-92A5-B84A2A9A8D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2230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0DC5978-55B8-421D-91B4-29F8210A7B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248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BE3FB8C3-2C7E-4C59-8BD5-53FA2772DB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0266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FD8FA9DA-C36B-4889-B88F-28B5829E5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54283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894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5F72315-51A9-431C-B80A-45E4FB1D6B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3912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883D1F0C-34F1-46E1-B178-E4AB82B146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07930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202A849-DF14-40E7-B38D-1185F72603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51948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CCFC1ADF-AC11-4CCD-AC2D-478B6FFEA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95965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4CB326-DA0E-488E-B236-7017E8438FBB}"/>
              </a:ext>
            </a:extLst>
          </p:cNvPr>
          <p:cNvCxnSpPr/>
          <p:nvPr userDrawn="1"/>
        </p:nvCxnSpPr>
        <p:spPr>
          <a:xfrm>
            <a:off x="1242354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66B533-7212-4A36-9CE2-D6302E721F8F}"/>
              </a:ext>
            </a:extLst>
          </p:cNvPr>
          <p:cNvCxnSpPr/>
          <p:nvPr userDrawn="1"/>
        </p:nvCxnSpPr>
        <p:spPr>
          <a:xfrm>
            <a:off x="3486372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7474CD-E230-4E14-8274-5E20F673F401}"/>
              </a:ext>
            </a:extLst>
          </p:cNvPr>
          <p:cNvCxnSpPr/>
          <p:nvPr userDrawn="1"/>
        </p:nvCxnSpPr>
        <p:spPr>
          <a:xfrm>
            <a:off x="5730390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F71FCE-6F39-4D2F-82BE-7D9F1D2ED59F}"/>
              </a:ext>
            </a:extLst>
          </p:cNvPr>
          <p:cNvCxnSpPr/>
          <p:nvPr userDrawn="1"/>
        </p:nvCxnSpPr>
        <p:spPr>
          <a:xfrm>
            <a:off x="7974408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E97AC7A-17D9-4F42-9DD0-94FE4FC6BF19}"/>
              </a:ext>
            </a:extLst>
          </p:cNvPr>
          <p:cNvCxnSpPr/>
          <p:nvPr userDrawn="1"/>
        </p:nvCxnSpPr>
        <p:spPr>
          <a:xfrm>
            <a:off x="10218425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A76AD-E4CB-9A95-1684-9770F74C5723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76266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3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642D3CE0-C3B4-4F3F-A650-AB452B3AD4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4169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DBED2BB0-CDAD-40EE-8B35-C66DF45EE2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4624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91ECE-A94E-73A4-C347-467972775D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4745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BEDA5-9F30-E8CD-2735-AC50CB98CEC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48682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958DF-4873-F9C5-253D-8D1FE94E1B2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1D70AF-94F1-F13B-5CE2-7D688BED82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72F9A1-0BFB-7CCE-8B2D-5725FC7F1C5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7FF9D7-8545-4547-AC77-A0421EEB9B99}"/>
              </a:ext>
            </a:extLst>
          </p:cNvPr>
          <p:cNvGrpSpPr/>
          <p:nvPr userDrawn="1"/>
        </p:nvGrpSpPr>
        <p:grpSpPr>
          <a:xfrm>
            <a:off x="0" y="0"/>
            <a:ext cx="6881966" cy="6858876"/>
            <a:chOff x="-5321" y="1096"/>
            <a:chExt cx="5924073" cy="5904197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8DCD5806-2A2F-4ABF-8057-245681C498E6}"/>
                </a:ext>
              </a:extLst>
            </p:cNvPr>
            <p:cNvSpPr/>
            <p:nvPr userDrawn="1"/>
          </p:nvSpPr>
          <p:spPr>
            <a:xfrm rot="16200000" flipH="1" flipV="1">
              <a:off x="4618" y="-8842"/>
              <a:ext cx="5904196" cy="592407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3A93038F-E9E4-4FFD-B3DF-28DB7C2C1490}"/>
                </a:ext>
              </a:extLst>
            </p:cNvPr>
            <p:cNvSpPr/>
            <p:nvPr userDrawn="1"/>
          </p:nvSpPr>
          <p:spPr>
            <a:xfrm rot="16200000" flipH="1" flipV="1">
              <a:off x="3941" y="-8164"/>
              <a:ext cx="5501471" cy="5519993"/>
            </a:xfrm>
            <a:prstGeom prst="rtTriangle">
              <a:avLst/>
            </a:prstGeom>
            <a:pattFill prst="dkHorz">
              <a:fgClr>
                <a:schemeClr val="accent1"/>
              </a:fgClr>
              <a:bgClr>
                <a:schemeClr val="accen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5DEA1E02-BBD0-4AE3-AF22-433B90272178}"/>
                </a:ext>
              </a:extLst>
            </p:cNvPr>
            <p:cNvSpPr/>
            <p:nvPr userDrawn="1"/>
          </p:nvSpPr>
          <p:spPr>
            <a:xfrm rot="16200000" flipH="1" flipV="1">
              <a:off x="3131" y="-7355"/>
              <a:ext cx="5019818" cy="5036720"/>
            </a:xfrm>
            <a:prstGeom prst="rtTriangl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217242" y="2807208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2907B-D369-5012-5527-668A1AFE7B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E839B-9FE9-7CA4-6799-DC131E05E1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6386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05E8D8-6C2C-E75B-4C74-06FC8C2DAD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A0633-1607-6AE4-9F47-DB22F66772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851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29E597-064A-469B-8C9E-5D82070EB5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lt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318B2B-E019-4078-9EF0-C9D6281AE31B}"/>
              </a:ext>
            </a:extLst>
          </p:cNvPr>
          <p:cNvGrpSpPr/>
          <p:nvPr userDrawn="1"/>
        </p:nvGrpSpPr>
        <p:grpSpPr>
          <a:xfrm>
            <a:off x="9776075" y="2057401"/>
            <a:ext cx="4413559" cy="3934444"/>
            <a:chOff x="9222437" y="1088097"/>
            <a:chExt cx="5433318" cy="484350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E625C0-9656-421F-861F-67C8F93362ED}"/>
                </a:ext>
              </a:extLst>
            </p:cNvPr>
            <p:cNvSpPr/>
            <p:nvPr/>
          </p:nvSpPr>
          <p:spPr>
            <a:xfrm rot="2700000">
              <a:off x="9668983" y="1078460"/>
              <a:ext cx="4406148" cy="5299239"/>
            </a:xfrm>
            <a:custGeom>
              <a:avLst/>
              <a:gdLst>
                <a:gd name="connsiteX0" fmla="*/ 0 w 4406148"/>
                <a:gd name="connsiteY0" fmla="*/ 0 h 5299239"/>
                <a:gd name="connsiteX1" fmla="*/ 4406148 w 4406148"/>
                <a:gd name="connsiteY1" fmla="*/ 4406147 h 5299239"/>
                <a:gd name="connsiteX2" fmla="*/ 3513056 w 4406148"/>
                <a:gd name="connsiteY2" fmla="*/ 5299239 h 5299239"/>
                <a:gd name="connsiteX3" fmla="*/ 1 w 4406148"/>
                <a:gd name="connsiteY3" fmla="*/ 5299239 h 529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148" h="5299239">
                  <a:moveTo>
                    <a:pt x="0" y="0"/>
                  </a:moveTo>
                  <a:lnTo>
                    <a:pt x="4406148" y="4406147"/>
                  </a:lnTo>
                  <a:lnTo>
                    <a:pt x="3513056" y="5299239"/>
                  </a:lnTo>
                  <a:lnTo>
                    <a:pt x="1" y="529923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8E490-C6E3-4D00-866F-CD85DD88996E}"/>
                </a:ext>
              </a:extLst>
            </p:cNvPr>
            <p:cNvSpPr/>
            <p:nvPr/>
          </p:nvSpPr>
          <p:spPr>
            <a:xfrm rot="8100000" flipH="1">
              <a:off x="9583575" y="1088097"/>
              <a:ext cx="5072180" cy="4843502"/>
            </a:xfrm>
            <a:custGeom>
              <a:avLst/>
              <a:gdLst>
                <a:gd name="connsiteX0" fmla="*/ 5072180 w 5072180"/>
                <a:gd name="connsiteY0" fmla="*/ 4843501 h 4843502"/>
                <a:gd name="connsiteX1" fmla="*/ 228679 w 5072180"/>
                <a:gd name="connsiteY1" fmla="*/ 0 h 4843502"/>
                <a:gd name="connsiteX2" fmla="*/ 1 w 5072180"/>
                <a:gd name="connsiteY2" fmla="*/ 228678 h 4843502"/>
                <a:gd name="connsiteX3" fmla="*/ 0 w 5072180"/>
                <a:gd name="connsiteY3" fmla="*/ 4843502 h 484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180" h="4843502">
                  <a:moveTo>
                    <a:pt x="5072180" y="4843501"/>
                  </a:moveTo>
                  <a:lnTo>
                    <a:pt x="228679" y="0"/>
                  </a:lnTo>
                  <a:lnTo>
                    <a:pt x="1" y="228678"/>
                  </a:lnTo>
                  <a:lnTo>
                    <a:pt x="0" y="4843502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8F5B31-1523-46AE-9455-C33DFC1BDDE0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D17048F-C2E1-4775-BC32-50BD6219F89D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B002AA-4848-49C8-A834-036F860C79A3}"/>
              </a:ext>
            </a:extLst>
          </p:cNvPr>
          <p:cNvGrpSpPr/>
          <p:nvPr userDrawn="1"/>
        </p:nvGrpSpPr>
        <p:grpSpPr>
          <a:xfrm rot="16200000" flipH="1">
            <a:off x="9913705" y="6257994"/>
            <a:ext cx="1052473" cy="1209445"/>
            <a:chOff x="10800165" y="7142066"/>
            <a:chExt cx="2775293" cy="318921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B187A8-7F8D-469D-A03B-4F835A5746DE}"/>
                </a:ext>
              </a:extLst>
            </p:cNvPr>
            <p:cNvSpPr/>
            <p:nvPr/>
          </p:nvSpPr>
          <p:spPr>
            <a:xfrm rot="2700000">
              <a:off x="10800166" y="7555988"/>
              <a:ext cx="2775292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D871D1-A11A-48FB-82A8-8D61AB5CB85C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6F73F836-940E-4B65-A29C-D086926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05638-C2F4-89BE-D8F4-C0AA86847D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478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4C115-EFF9-405C-98BE-F4077B9730D0}"/>
              </a:ext>
            </a:extLst>
          </p:cNvPr>
          <p:cNvSpPr/>
          <p:nvPr userDrawn="1"/>
        </p:nvSpPr>
        <p:spPr>
          <a:xfrm>
            <a:off x="533399" y="914400"/>
            <a:ext cx="1944914" cy="194491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accent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A300DD-BB54-44ED-A7E4-01CD41EC930F}"/>
              </a:ext>
            </a:extLst>
          </p:cNvPr>
          <p:cNvSpPr txBox="1">
            <a:spLocks/>
          </p:cNvSpPr>
          <p:nvPr userDrawn="1"/>
        </p:nvSpPr>
        <p:spPr>
          <a:xfrm>
            <a:off x="956993" y="923305"/>
            <a:ext cx="1005115" cy="2859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600" b="0" i="0" kern="120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400" noProof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3200400"/>
            <a:ext cx="7551057" cy="285931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00000"/>
              </a:lnSpc>
              <a:defRPr lang="en-GB" sz="3200" b="0" i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Quote</a:t>
            </a:r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A4E6C1FF-5925-42B3-B7F9-0A0031BD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02D6A0-2131-FD49-0ACA-3C214837651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75316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3618670-D1E4-466C-BDB5-FC890AC31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09324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48AD78-35B7-8B9B-DADC-9691A6F1AE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7457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705F5-12BB-309E-B85C-A40E2072CF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C167E-2626-40DB-AACF-D02543E29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3BEFFA-E274-AB49-2FB1-B58E82D5FA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90474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EEDAD-CB22-BD55-96A7-23C9DE97736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FA80A70-18DE-4DB9-9982-BA75BE54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0" y="1681163"/>
            <a:ext cx="5157787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801C0EF-C078-44B0-AD01-4850E9A65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0812" y="1681163"/>
            <a:ext cx="5157788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7C9DED91-45F6-4308-A085-1EFACA64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0574B5E7-B666-439B-9278-67BE1EA6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5C508B-690E-7A10-3678-17F732216E5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321916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B0E15-6FC5-434E-8780-B186D9DB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7B128-34F3-405C-B601-8BAFDB434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20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A7754-E8C7-438B-922D-9027C6CF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2500" y="6356350"/>
            <a:ext cx="66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DDDB7D-9189-9548-A2B9-81DC62C3C1A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096D8877-6B4A-4540-8927-767DD7401718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7">
            <a:extLst>
              <a:ext uri="{FF2B5EF4-FFF2-40B4-BE49-F238E27FC236}">
                <a16:creationId xmlns:a16="http://schemas.microsoft.com/office/drawing/2014/main" id="{5AF2E123-FE0F-8541-8E36-5030C450AA7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E5519D99-3B68-924A-9CD0-14B911711CA8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A09E21A9-FBEF-144C-A152-FE484F3C55C1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C7F2CB-A8CE-1545-A08D-93592C4BAEEA}"/>
              </a:ext>
            </a:extLst>
          </p:cNvPr>
          <p:cNvSpPr txBox="1">
            <a:spLocks/>
          </p:cNvSpPr>
          <p:nvPr userDrawn="1"/>
        </p:nvSpPr>
        <p:spPr>
          <a:xfrm>
            <a:off x="444500" y="542925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68FCE4-1B47-3C4B-B091-013120A97D0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FEC3FDE7-F27E-5E4E-8752-287CAB7792D4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81C902DB-0D21-5044-82B6-9E7A70A1BF62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E08A0-195D-694F-947B-986A76FBB93E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6" name="Rectangle: Single Corner Snipped 18">
              <a:extLst>
                <a:ext uri="{FF2B5EF4-FFF2-40B4-BE49-F238E27FC236}">
                  <a16:creationId xmlns:a16="http://schemas.microsoft.com/office/drawing/2014/main" id="{ED5DFFCD-1EE3-E64E-B51F-BD7D72413E0B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7" name="Rectangle: Single Corner Snipped 2">
              <a:extLst>
                <a:ext uri="{FF2B5EF4-FFF2-40B4-BE49-F238E27FC236}">
                  <a16:creationId xmlns:a16="http://schemas.microsoft.com/office/drawing/2014/main" id="{C12DB3CA-8E64-AA43-BFBE-A2CA9A816DBE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A587DEFD-D470-4142-8E0D-A71DDB147C9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7D9BF857-7910-734D-A217-5E3344220AA2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3F238-D3C1-D724-EF97-C6F5878D6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6660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6" r:id="rId4"/>
    <p:sldLayoutId id="2147483654" r:id="rId5"/>
    <p:sldLayoutId id="2147483661" r:id="rId6"/>
    <p:sldLayoutId id="2147483677" r:id="rId7"/>
    <p:sldLayoutId id="2147483674" r:id="rId8"/>
    <p:sldLayoutId id="2147483665" r:id="rId9"/>
    <p:sldLayoutId id="2147483673" r:id="rId10"/>
    <p:sldLayoutId id="2147483662" r:id="rId11"/>
    <p:sldLayoutId id="2147483663" r:id="rId12"/>
    <p:sldLayoutId id="2147483664" r:id="rId13"/>
    <p:sldLayoutId id="2147483675" r:id="rId14"/>
    <p:sldLayoutId id="2147483676" r:id="rId15"/>
    <p:sldLayoutId id="2147483672" r:id="rId16"/>
    <p:sldLayoutId id="2147483667" r:id="rId17"/>
    <p:sldLayoutId id="2147483668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123079-791C-36A7-6711-CAF468304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D346D-A849-B683-4D1F-81CF8E99DF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1328" y="1285337"/>
            <a:ext cx="9771572" cy="4270074"/>
          </a:xfrm>
        </p:spPr>
        <p:txBody>
          <a:bodyPr/>
          <a:lstStyle/>
          <a:p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Chemical Composition</a:t>
            </a:r>
            <a:b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Billets-  </a:t>
            </a:r>
            <a:b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	PO’s &amp; Inventory</a:t>
            </a:r>
            <a:b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Casthouse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1B3A31-CF89-459C-A94E-B3860959F3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289449-D83B-6699-C583-D8CC8A72DB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04042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7C934-E58F-F6CE-79DF-0CA085378A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DF5186E-5D37-5C5A-40B1-23EB7D403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Create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Purchase Orders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5993CF-C4B4-5543-8111-6A2C3D25F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DA9A8FB-CA55-801A-BF75-869E33C268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56886" y="1367220"/>
            <a:ext cx="9278227" cy="4989130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8DA92A-80B4-DFE0-C500-C2A769E2165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6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ADEF3-13FE-EF9E-4A04-B41FB80F5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46DBDA-C77C-2CF4-B2ED-2F6E09961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Receive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Purchase Orders – select items from Open PO’s tab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93AC35-25F6-5034-6542-794344AE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E0B807E-C690-E428-A7EF-59595B77A9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1456886" y="1367220"/>
            <a:ext cx="9278227" cy="4989130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FEF0F-4BA2-8512-FE23-42F1182C8D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712031-6454-B33A-7C76-9AA0E135DD56}"/>
              </a:ext>
            </a:extLst>
          </p:cNvPr>
          <p:cNvSpPr/>
          <p:nvPr/>
        </p:nvSpPr>
        <p:spPr>
          <a:xfrm>
            <a:off x="2183571" y="1838036"/>
            <a:ext cx="698175" cy="283951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6EC9BA-B5A4-97EF-CF42-811F5D470B28}"/>
              </a:ext>
            </a:extLst>
          </p:cNvPr>
          <p:cNvSpPr/>
          <p:nvPr/>
        </p:nvSpPr>
        <p:spPr>
          <a:xfrm>
            <a:off x="3443354" y="4821383"/>
            <a:ext cx="823846" cy="554182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F7FD5E9-80D1-2274-A416-593D8937D6A3}"/>
              </a:ext>
            </a:extLst>
          </p:cNvPr>
          <p:cNvCxnSpPr>
            <a:cxnSpLocks/>
          </p:cNvCxnSpPr>
          <p:nvPr/>
        </p:nvCxnSpPr>
        <p:spPr>
          <a:xfrm flipH="1">
            <a:off x="4608945" y="4211782"/>
            <a:ext cx="914400" cy="702949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E825DB1-A525-70D1-6612-15B3481E2186}"/>
              </a:ext>
            </a:extLst>
          </p:cNvPr>
          <p:cNvCxnSpPr>
            <a:cxnSpLocks/>
          </p:cNvCxnSpPr>
          <p:nvPr/>
        </p:nvCxnSpPr>
        <p:spPr>
          <a:xfrm flipH="1">
            <a:off x="4608945" y="4563256"/>
            <a:ext cx="914400" cy="701472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667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554345-16D5-705A-9701-817DD4CAD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EE27AE5-2EB9-2726-32FE-B937851E6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Receive Billets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673326-A6A6-686C-E67A-ACD6203A7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06F9C2-F237-AE17-2BAE-EFF77AE2D2B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B80DA32-2FE8-A0A1-5DFC-42204E06B6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083512" y="953802"/>
            <a:ext cx="8024975" cy="5767673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F99C448-9742-024D-9FBB-509518A950A6}"/>
              </a:ext>
            </a:extLst>
          </p:cNvPr>
          <p:cNvSpPr/>
          <p:nvPr/>
        </p:nvSpPr>
        <p:spPr>
          <a:xfrm>
            <a:off x="2935354" y="3482287"/>
            <a:ext cx="916210" cy="535531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9C5C575-581E-2EE2-33F6-EDC090619072}"/>
              </a:ext>
            </a:extLst>
          </p:cNvPr>
          <p:cNvCxnSpPr>
            <a:cxnSpLocks/>
          </p:cNvCxnSpPr>
          <p:nvPr/>
        </p:nvCxnSpPr>
        <p:spPr>
          <a:xfrm flipV="1">
            <a:off x="6299200" y="1422400"/>
            <a:ext cx="1330036" cy="397164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0BE5FE04-A9D3-19E9-F5F7-8974EA7FC002}"/>
              </a:ext>
            </a:extLst>
          </p:cNvPr>
          <p:cNvSpPr/>
          <p:nvPr/>
        </p:nvSpPr>
        <p:spPr>
          <a:xfrm>
            <a:off x="5260064" y="3302107"/>
            <a:ext cx="2978162" cy="715711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53197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82733-1E71-4308-0DAA-9DE43FF6C6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D93FF37-6936-0249-E2E2-C36A689E1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Create </a:t>
            </a:r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Billet Bundles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B765BA-253D-080C-3779-F014F537A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0F0946-2E9B-C87A-34D0-9B15E892AC4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202DCE9-CA6B-8B86-81DD-310FFC27F8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203" y="3011326"/>
            <a:ext cx="6290693" cy="217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2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8E3D4-CF20-7D15-A0A3-5D51BE0EF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1AC7D1-6968-8C64-B993-9019AAA75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Print Bundle Tags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C38B97-4D98-389B-931C-EA17A006F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E430E4-2480-5E7E-B94A-2B71EFFF778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F634265-199C-4D5E-299D-9251C37DF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203" y="3011326"/>
            <a:ext cx="6290693" cy="21731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916E440-D37B-B22C-EAB0-B2DC085A7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8127" y="3011326"/>
            <a:ext cx="6266843" cy="2253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8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223A3-4E6F-5824-4A6B-DB0D774CB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AFCD86C-A0B1-2B54-7A08-0C62A6067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Print Bundle Tags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445537-ACBE-3E04-21C6-09D6E02E9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BDF6EE-34B9-24BC-8CDC-C523125270D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C99E3F7-89A0-FC57-FCBA-8316553830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09228" y="2671072"/>
            <a:ext cx="4773543" cy="2732944"/>
          </a:xfrm>
        </p:spPr>
      </p:pic>
    </p:spTree>
    <p:extLst>
      <p:ext uri="{BB962C8B-B14F-4D97-AF65-F5344CB8AC3E}">
        <p14:creationId xmlns:p14="http://schemas.microsoft.com/office/powerpoint/2010/main" val="148790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FC902-A10B-CB14-720C-A4F2186C9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0FC6C1-0D6E-4FD2-0E8B-0105E0247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Receive Billets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A62CCE-D178-8EB8-AC10-6E761760C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09DC29-2220-628D-0716-647A8C98557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A1FB18F-AD3B-106A-8060-ECA8E61199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3800778" y="547402"/>
            <a:ext cx="8024975" cy="5767673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8A17596-121B-9DBF-3276-98DDD6BF28E2}"/>
              </a:ext>
            </a:extLst>
          </p:cNvPr>
          <p:cNvSpPr/>
          <p:nvPr/>
        </p:nvSpPr>
        <p:spPr>
          <a:xfrm>
            <a:off x="3905171" y="4267378"/>
            <a:ext cx="5968502" cy="169931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42E54E-311E-C5D9-D4CF-E440F6A39EB9}"/>
              </a:ext>
            </a:extLst>
          </p:cNvPr>
          <p:cNvSpPr txBox="1"/>
          <p:nvPr/>
        </p:nvSpPr>
        <p:spPr>
          <a:xfrm>
            <a:off x="363282" y="3788964"/>
            <a:ext cx="3179618" cy="1384995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View the list of all bundled billets for this receipt</a:t>
            </a:r>
          </a:p>
        </p:txBody>
      </p:sp>
    </p:spTree>
    <p:extLst>
      <p:ext uri="{BB962C8B-B14F-4D97-AF65-F5344CB8AC3E}">
        <p14:creationId xmlns:p14="http://schemas.microsoft.com/office/powerpoint/2010/main" val="422652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215DB-24AA-5A8E-611D-0AC401ADC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Billet Inventory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4CDFEB-77BF-7844-C3FA-0A82983C8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17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68EA356-05CD-5B01-60A5-A8DE05A4FC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3759201" y="265475"/>
            <a:ext cx="7988300" cy="6414726"/>
          </a:xfr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DD7E3-7C9E-29E2-74E2-1220B71FF6F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3ACA366-64F6-54A5-BB6E-88B1E568E749}"/>
              </a:ext>
            </a:extLst>
          </p:cNvPr>
          <p:cNvSpPr/>
          <p:nvPr/>
        </p:nvSpPr>
        <p:spPr>
          <a:xfrm>
            <a:off x="3960590" y="1191668"/>
            <a:ext cx="4472210" cy="36512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99140E-A981-AB8A-D82D-1D2451223BE8}"/>
              </a:ext>
            </a:extLst>
          </p:cNvPr>
          <p:cNvSpPr/>
          <p:nvPr/>
        </p:nvSpPr>
        <p:spPr>
          <a:xfrm>
            <a:off x="3960590" y="3688806"/>
            <a:ext cx="6790537" cy="2462612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FADA29E-AD52-FD94-2065-183B1897D26B}"/>
              </a:ext>
            </a:extLst>
          </p:cNvPr>
          <p:cNvCxnSpPr>
            <a:cxnSpLocks/>
          </p:cNvCxnSpPr>
          <p:nvPr/>
        </p:nvCxnSpPr>
        <p:spPr>
          <a:xfrm>
            <a:off x="2670463" y="5391584"/>
            <a:ext cx="1162628" cy="833725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36672720-E25D-8C9D-0A1E-1329CD46C51F}"/>
              </a:ext>
            </a:extLst>
          </p:cNvPr>
          <p:cNvSpPr txBox="1"/>
          <p:nvPr/>
        </p:nvSpPr>
        <p:spPr>
          <a:xfrm>
            <a:off x="376382" y="2542522"/>
            <a:ext cx="3179618" cy="1384995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View all bundles for each billet record</a:t>
            </a:r>
          </a:p>
        </p:txBody>
      </p:sp>
    </p:spTree>
    <p:extLst>
      <p:ext uri="{BB962C8B-B14F-4D97-AF65-F5344CB8AC3E}">
        <p14:creationId xmlns:p14="http://schemas.microsoft.com/office/powerpoint/2010/main" val="36440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A9D4B-ED4C-E23C-2950-96E603117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C54AA-B724-CEBA-9632-E8BBA2458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Billet Inventory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89E3EB-E688-D11C-306C-F4D91E492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18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6513B24-8BD5-FCDA-BFBD-6274DFFD4C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59201" y="265475"/>
            <a:ext cx="7988300" cy="6414726"/>
          </a:xfr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346A63-F06A-D515-2A3A-27EBBCF8D46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E6057BF-A28D-2385-9F9F-6592575F3C0A}"/>
              </a:ext>
            </a:extLst>
          </p:cNvPr>
          <p:cNvSpPr/>
          <p:nvPr/>
        </p:nvSpPr>
        <p:spPr>
          <a:xfrm>
            <a:off x="10831291" y="3863108"/>
            <a:ext cx="501727" cy="234372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A56806-AA2B-FFA7-A5A0-EFE3BBD016A1}"/>
              </a:ext>
            </a:extLst>
          </p:cNvPr>
          <p:cNvSpPr txBox="1"/>
          <p:nvPr/>
        </p:nvSpPr>
        <p:spPr>
          <a:xfrm>
            <a:off x="348679" y="3678128"/>
            <a:ext cx="3179618" cy="1384995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See all inactive bundles- bundles used in production</a:t>
            </a:r>
          </a:p>
        </p:txBody>
      </p:sp>
    </p:spTree>
    <p:extLst>
      <p:ext uri="{BB962C8B-B14F-4D97-AF65-F5344CB8AC3E}">
        <p14:creationId xmlns:p14="http://schemas.microsoft.com/office/powerpoint/2010/main" val="116660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4AD02-F061-74BF-A369-40D98026D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E5B31-A2D2-194D-8FE6-0E368E788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Billet Inventory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12F459-5719-C6C8-028A-4A3D2B9D9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19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390C4E-1905-D776-39D3-5FD03E3ABE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B0DEEE72-DB70-8A5F-EDC4-8906C04969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1187" y="1216446"/>
            <a:ext cx="10180725" cy="4960639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00C566-257C-190F-B22F-6F947DA01A8E}"/>
              </a:ext>
            </a:extLst>
          </p:cNvPr>
          <p:cNvSpPr/>
          <p:nvPr/>
        </p:nvSpPr>
        <p:spPr>
          <a:xfrm>
            <a:off x="2484036" y="1729241"/>
            <a:ext cx="733618" cy="347841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6DA214-E2C5-E814-5089-D2D6473BFAC0}"/>
              </a:ext>
            </a:extLst>
          </p:cNvPr>
          <p:cNvSpPr txBox="1"/>
          <p:nvPr/>
        </p:nvSpPr>
        <p:spPr>
          <a:xfrm>
            <a:off x="1047447" y="5118334"/>
            <a:ext cx="10037525" cy="523220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See the summary of all billets on order and due dates</a:t>
            </a:r>
          </a:p>
        </p:txBody>
      </p:sp>
    </p:spTree>
    <p:extLst>
      <p:ext uri="{BB962C8B-B14F-4D97-AF65-F5344CB8AC3E}">
        <p14:creationId xmlns:p14="http://schemas.microsoft.com/office/powerpoint/2010/main" val="1013267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BD8413-C238-49D7-A4E1-E8FEF1811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Chemical Composition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24BF10-2B55-43AB-9F77-F1A141038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132A10-4590-9693-A0FB-1168503A904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7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9C229-519D-3626-FEBB-FAE12123D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1ABC6-014E-7A12-F680-E223C3ACF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Billet Inventory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615C14-4A16-46AB-2122-974F944CE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20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F159B55-2B44-D894-C72D-63E66056F2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3759201" y="265475"/>
            <a:ext cx="7988300" cy="6414726"/>
          </a:xfr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7C9E7-E63B-7DED-804B-BB49C0B594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17FED6-3488-28FC-3181-955BFC4FCD26}"/>
              </a:ext>
            </a:extLst>
          </p:cNvPr>
          <p:cNvSpPr txBox="1"/>
          <p:nvPr/>
        </p:nvSpPr>
        <p:spPr>
          <a:xfrm>
            <a:off x="588631" y="4326199"/>
            <a:ext cx="7988300" cy="954107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See the history of weights used in production, received, and sawed (if applicable)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EA66C6-0A68-D863-74D3-2B4AFEF42F2A}"/>
              </a:ext>
            </a:extLst>
          </p:cNvPr>
          <p:cNvSpPr/>
          <p:nvPr/>
        </p:nvSpPr>
        <p:spPr>
          <a:xfrm>
            <a:off x="5504154" y="710212"/>
            <a:ext cx="488273" cy="257452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8586698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092962-E349-F720-1432-BCE76BA2A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4943DEC-C542-DF33-DAA8-8C1E4304E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gCheckCastNumbers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421F4E-3C67-67CE-0ECA-5301C2533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70AF614-59B8-3452-2BA7-D606DA9369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3260785"/>
            <a:ext cx="11215235" cy="2916177"/>
          </a:xfrm>
        </p:spPr>
        <p:txBody>
          <a:bodyPr/>
          <a:lstStyle/>
          <a:p>
            <a:r>
              <a:rPr lang="en-US" dirty="0"/>
              <a:t>YES- All cast numbers input must be in the </a:t>
            </a:r>
            <a:r>
              <a:rPr lang="en-US" dirty="0" err="1"/>
              <a:t>ChemComp</a:t>
            </a:r>
            <a:r>
              <a:rPr lang="en-US" dirty="0"/>
              <a:t> table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COMPLETE- Cast numbers must also match the supplier, alloy, alloy type, and diameter.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22B4D9-F7C9-E6FE-01C9-07339F8795B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FB88015-D0E1-E4B5-6305-5436473BB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1955" y="439741"/>
            <a:ext cx="5311183" cy="213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11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68DCD-5238-FF97-5E7D-AB7D476FE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1B8E7C-2571-1478-196D-6AF5724F1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gProdCheckCastNumbers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54F040-3F30-28A5-D416-DC5936E1A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20216A3-3E39-98FE-DD57-FCB268A00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3260785"/>
            <a:ext cx="11215235" cy="2916177"/>
          </a:xfrm>
        </p:spPr>
        <p:txBody>
          <a:bodyPr/>
          <a:lstStyle/>
          <a:p>
            <a:r>
              <a:rPr lang="en-US" dirty="0"/>
              <a:t>YES- Prevent posting extrusion production if billet alloy, alloy type, and diameter do not match cast number.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7317B0-45D2-FFFD-91DC-316E9CB385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E46AF92-5DDD-4200-7283-2633EEA7CF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662253" y="688914"/>
            <a:ext cx="5996347" cy="113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07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5C083-138A-7521-BB61-BC044EC36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605292B-DB98-0161-9CCD-EE3703F62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gRequireCastNumber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C5DA1E-A952-166F-B177-E18F0EAD5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7290FEF-7475-2E35-8126-5B39B6894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3260785"/>
            <a:ext cx="11215235" cy="2916177"/>
          </a:xfrm>
        </p:spPr>
        <p:txBody>
          <a:bodyPr/>
          <a:lstStyle/>
          <a:p>
            <a:r>
              <a:rPr lang="en-US" dirty="0"/>
              <a:t>YES- All billet postings must include a cast number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BC0682-B52B-5B3E-DCF4-3B17F12C5EC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86A79B5-4204-A767-4D74-C24780BA45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87795" y="688914"/>
            <a:ext cx="5745263" cy="113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9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251F8-A8F3-BCA5-967F-29DA38A9B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D845E57-3F37-2AC3-82A5-A88667CB0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Modifying Billet Receipts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71115A-6102-271A-A12B-BF71695C8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A189D65-6495-A657-69FD-6E7CB5F8C6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0232" y="1078456"/>
            <a:ext cx="7851535" cy="5643019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3CCB55-CE9D-E225-4AB6-14936AD8CDD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5B06A8-09B4-0D3C-D877-E61D9B5C2324}"/>
              </a:ext>
            </a:extLst>
          </p:cNvPr>
          <p:cNvSpPr/>
          <p:nvPr/>
        </p:nvSpPr>
        <p:spPr>
          <a:xfrm>
            <a:off x="6166928" y="3327398"/>
            <a:ext cx="1776345" cy="46874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299247A-2358-A82D-0B4D-4BCEE6A9A5EE}"/>
              </a:ext>
            </a:extLst>
          </p:cNvPr>
          <p:cNvCxnSpPr>
            <a:cxnSpLocks/>
          </p:cNvCxnSpPr>
          <p:nvPr/>
        </p:nvCxnSpPr>
        <p:spPr>
          <a:xfrm flipH="1">
            <a:off x="6125438" y="1269801"/>
            <a:ext cx="1422400" cy="187257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2011AC4-F154-D897-ECD9-33398CA13A82}"/>
              </a:ext>
            </a:extLst>
          </p:cNvPr>
          <p:cNvSpPr/>
          <p:nvPr/>
        </p:nvSpPr>
        <p:spPr>
          <a:xfrm>
            <a:off x="5624423" y="1358762"/>
            <a:ext cx="542505" cy="25522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43022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12DF6D-DDA7-83D3-654D-193A143B5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92C2F6-2ED4-CAD7-5A0A-F21D2072B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Modifying Billet Receipts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A1B423-7339-09D1-2E74-7394A7D9C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3F8E6F5-C2BF-A5A2-780A-6911BC8E1D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4227632" y="1037181"/>
            <a:ext cx="7851535" cy="5643019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0A7D80-8914-A226-AA4F-13F7060FA6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1D9450-3BA9-E2E0-78B5-88714E1C0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234" y="3486817"/>
            <a:ext cx="5590749" cy="233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56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E9380-BC22-5ACA-C74C-0D84A3143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AB7BAD-FDCF-0DB6-B6C6-88308698D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Modifying Billet Receipts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777303-E54F-5364-E3E7-1C1862A86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EBB43C7-0C27-AE44-B9E1-CB83BEC0F9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4227632" y="1037181"/>
            <a:ext cx="7851535" cy="5643019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63D6AB-5DA4-EF3B-72BD-260C11EEE42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1EEA70-00A2-E4A4-C932-EAADC01252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60666" y="3486817"/>
            <a:ext cx="5197884" cy="2334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21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DD2FA-741B-E137-7E14-F956E5CAC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C2E795B-6E12-2BA4-B931-6DD3C19C0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Modifying Billet Receipts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C5064B-0EB7-92DC-E470-0ECD5464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0694AAA-EF68-0B9C-6861-67B49C776D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4227632" y="1037181"/>
            <a:ext cx="7851535" cy="5643019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F1640F-FBCD-4A21-C1EB-D6E63C73584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B3D5DB-A86A-A9E8-86D3-2D9CF1D4B10F}"/>
              </a:ext>
            </a:extLst>
          </p:cNvPr>
          <p:cNvSpPr/>
          <p:nvPr/>
        </p:nvSpPr>
        <p:spPr>
          <a:xfrm>
            <a:off x="4458201" y="3318161"/>
            <a:ext cx="7364344" cy="295563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0A7972-D408-C7D7-2BE9-9162DAAAA9BA}"/>
              </a:ext>
            </a:extLst>
          </p:cNvPr>
          <p:cNvSpPr/>
          <p:nvPr/>
        </p:nvSpPr>
        <p:spPr>
          <a:xfrm>
            <a:off x="4901548" y="1519604"/>
            <a:ext cx="649508" cy="272252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90205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511E70-124A-DB56-A212-32D2924D7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0C5657-67FA-9DE8-1556-8F62C0285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Modifying Billet Receipts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159213-0658-4D20-012E-A40D30BD9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72BFB85-E959-0C1A-325A-7A0558FEBC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4227632" y="1037181"/>
            <a:ext cx="7851535" cy="5643019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7760A0-F6E1-DAC3-3661-CBBB44E304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932C81-0693-96E8-1EE1-618103F9BC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60666" y="3756002"/>
            <a:ext cx="5197884" cy="179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97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A7030D-7374-7F96-7178-548FB3555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BFD627-A17E-DA88-F22C-B01F769C2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Modifying Billet Receipts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E18C3B-EEB6-AE47-6C28-91D289E62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458A9A1-1857-5851-AD87-A258DAF05A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4227632" y="1037181"/>
            <a:ext cx="7851535" cy="5643019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858C1F-BFBB-E213-ED2B-C2C6A88A287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D29B8B-7F80-0EA5-96FC-9BFEFD8CA613}"/>
              </a:ext>
            </a:extLst>
          </p:cNvPr>
          <p:cNvSpPr/>
          <p:nvPr/>
        </p:nvSpPr>
        <p:spPr>
          <a:xfrm>
            <a:off x="8220365" y="3336744"/>
            <a:ext cx="2419926" cy="360021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FD8A08-D3F2-C1BF-5A42-C455C90A795C}"/>
              </a:ext>
            </a:extLst>
          </p:cNvPr>
          <p:cNvSpPr/>
          <p:nvPr/>
        </p:nvSpPr>
        <p:spPr>
          <a:xfrm>
            <a:off x="4319655" y="4648198"/>
            <a:ext cx="5738745" cy="1708152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2E94AC8-2D6F-49AF-6318-11FD186DFA10}"/>
              </a:ext>
            </a:extLst>
          </p:cNvPr>
          <p:cNvCxnSpPr>
            <a:cxnSpLocks/>
          </p:cNvCxnSpPr>
          <p:nvPr/>
        </p:nvCxnSpPr>
        <p:spPr>
          <a:xfrm>
            <a:off x="5338618" y="2549236"/>
            <a:ext cx="1008493" cy="588841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EB0CC3E-F6B1-4740-BFFC-E1EF24C8A2CE}"/>
              </a:ext>
            </a:extLst>
          </p:cNvPr>
          <p:cNvCxnSpPr>
            <a:cxnSpLocks/>
          </p:cNvCxnSpPr>
          <p:nvPr/>
        </p:nvCxnSpPr>
        <p:spPr>
          <a:xfrm>
            <a:off x="6536143" y="2488055"/>
            <a:ext cx="921954" cy="601561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1357573-A057-F428-9D05-514F95B64355}"/>
              </a:ext>
            </a:extLst>
          </p:cNvPr>
          <p:cNvSpPr txBox="1"/>
          <p:nvPr/>
        </p:nvSpPr>
        <p:spPr>
          <a:xfrm>
            <a:off x="492521" y="1501186"/>
            <a:ext cx="3546079" cy="1384995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Billet Bundle records can be created after receiving material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D55DB3-0933-9B28-40EB-994BF2F9B286}"/>
              </a:ext>
            </a:extLst>
          </p:cNvPr>
          <p:cNvSpPr txBox="1"/>
          <p:nvPr/>
        </p:nvSpPr>
        <p:spPr>
          <a:xfrm>
            <a:off x="492521" y="3309370"/>
            <a:ext cx="3535517" cy="2677656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Billet Bundle Tags can be printed at any time- possibly in the warehouse by the user that will add tags to bundles</a:t>
            </a:r>
          </a:p>
        </p:txBody>
      </p:sp>
    </p:spTree>
    <p:extLst>
      <p:ext uri="{BB962C8B-B14F-4D97-AF65-F5344CB8AC3E}">
        <p14:creationId xmlns:p14="http://schemas.microsoft.com/office/powerpoint/2010/main" val="156700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1CD01E-9064-B1B1-D14D-38C25778D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Chemical Composition Fields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9800F6-D571-48C4-8466-12AA1ADB6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BA97F52-0D69-CD0B-2A27-61303EB24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62974"/>
            <a:ext cx="11215235" cy="4813989"/>
          </a:xfrm>
        </p:spPr>
        <p:txBody>
          <a:bodyPr/>
          <a:lstStyle/>
          <a:p>
            <a:r>
              <a:rPr lang="en-US" dirty="0"/>
              <a:t>Country of Origin</a:t>
            </a:r>
          </a:p>
          <a:p>
            <a:r>
              <a:rPr lang="en-US" dirty="0"/>
              <a:t>CO</a:t>
            </a:r>
            <a:r>
              <a:rPr lang="en-US" baseline="-25000" dirty="0"/>
              <a:t>2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E1034D-3463-6A9F-5240-8D02D7D7CB4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FE79663-6604-41EF-A137-C5695044E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145" y="2768984"/>
            <a:ext cx="10823709" cy="36924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706E37-504A-42DF-5A34-4A0E28843048}"/>
              </a:ext>
            </a:extLst>
          </p:cNvPr>
          <p:cNvSpPr txBox="1"/>
          <p:nvPr/>
        </p:nvSpPr>
        <p:spPr>
          <a:xfrm>
            <a:off x="4408098" y="1189634"/>
            <a:ext cx="7198049" cy="646331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If you receive CSV files from your billet supplier, let them know about the new fields you can import data into.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3362C2-0757-5E13-AF44-D940712B71BB}"/>
              </a:ext>
            </a:extLst>
          </p:cNvPr>
          <p:cNvSpPr txBox="1"/>
          <p:nvPr/>
        </p:nvSpPr>
        <p:spPr>
          <a:xfrm>
            <a:off x="4408098" y="1966934"/>
            <a:ext cx="7198049" cy="646331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We can help move your data if you were using User Field to store this information.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222563-F403-04EF-D306-D7082FB34324}"/>
              </a:ext>
            </a:extLst>
          </p:cNvPr>
          <p:cNvSpPr/>
          <p:nvPr/>
        </p:nvSpPr>
        <p:spPr>
          <a:xfrm>
            <a:off x="8522450" y="4876963"/>
            <a:ext cx="2640471" cy="147334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3348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98069-94AB-4B7D-95AF-12793E664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7D88DB-58DF-AD42-9186-4850517F0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1128194"/>
          </a:xfrm>
        </p:spPr>
        <p:txBody>
          <a:bodyPr/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Physical Inventory -  Untagged Billets</a:t>
            </a:r>
            <a:b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n-US" sz="3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AF11DA-7C43-E579-FE95-256412BBB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BFD6D2-B4AC-C55F-EDB8-0DA7708A643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2D4351-93EB-E2E8-0641-0DA5EEFC41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606034" y="1277835"/>
            <a:ext cx="8889895" cy="507851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2DA305B-6A48-94BC-D61C-BA7EABFC34A3}"/>
              </a:ext>
            </a:extLst>
          </p:cNvPr>
          <p:cNvSpPr/>
          <p:nvPr/>
        </p:nvSpPr>
        <p:spPr>
          <a:xfrm>
            <a:off x="4498111" y="1563364"/>
            <a:ext cx="942107" cy="246964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31311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77647-BFF6-721B-A14C-36684FFD1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130697B-E500-B1DA-3C88-819D9D2A2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1128194"/>
          </a:xfrm>
        </p:spPr>
        <p:txBody>
          <a:bodyPr/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Physical Inventory -  Tagged Billets</a:t>
            </a:r>
            <a:b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n-US" sz="3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E5E48C-524E-3816-1A61-FFB225C97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157096-C51F-5A89-5646-E3BBFE26018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97D7E6-FCD7-83A4-9B10-8D40508072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99349" y="1277835"/>
            <a:ext cx="9503265" cy="507851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42AD44A-5173-221C-42BC-42314BC976BD}"/>
              </a:ext>
            </a:extLst>
          </p:cNvPr>
          <p:cNvSpPr/>
          <p:nvPr/>
        </p:nvSpPr>
        <p:spPr>
          <a:xfrm>
            <a:off x="5015347" y="1544892"/>
            <a:ext cx="812798" cy="265436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535C02-5681-0E0E-7C6B-2725D7F05EDD}"/>
              </a:ext>
            </a:extLst>
          </p:cNvPr>
          <p:cNvSpPr/>
          <p:nvPr/>
        </p:nvSpPr>
        <p:spPr>
          <a:xfrm>
            <a:off x="1542473" y="3473703"/>
            <a:ext cx="471054" cy="2841372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8796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34D0D-C869-EFC6-F6C0-4A56DF5FF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up to use Billet Bundle Tags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C196D5-B986-9312-73A8-A9F66BA93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32</a:t>
            </a:fld>
            <a:endParaRPr lang="en-US" noProof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3299F9-E5CF-BDE7-59AA-267A2C9BF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533236"/>
            <a:ext cx="11215235" cy="5043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Configuration screen category: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Crystal Billet Tags</a:t>
            </a:r>
          </a:p>
          <a:p>
            <a:pPr lvl="1"/>
            <a:r>
              <a:rPr lang="en-US" dirty="0" err="1"/>
              <a:t>gBilletTagPrinterName</a:t>
            </a:r>
            <a:endParaRPr lang="en-US" dirty="0"/>
          </a:p>
          <a:p>
            <a:pPr lvl="1"/>
            <a:r>
              <a:rPr lang="en-US" dirty="0" err="1"/>
              <a:t>gBilletTagPromptToPrint</a:t>
            </a:r>
            <a:endParaRPr lang="en-US" dirty="0"/>
          </a:p>
          <a:p>
            <a:pPr lvl="1"/>
            <a:r>
              <a:rPr lang="en-US" dirty="0" err="1"/>
              <a:t>gBilletTagRPTFile</a:t>
            </a:r>
            <a:endParaRPr lang="en-US" dirty="0"/>
          </a:p>
          <a:p>
            <a:pPr lvl="1"/>
            <a:r>
              <a:rPr lang="en-US" dirty="0" err="1"/>
              <a:t>gBilletTagSelectCRWPrinter</a:t>
            </a:r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619B32-D3E4-D230-79CA-EEA9FDE57A1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6E5AF5-3C2A-4F9D-3105-FAD989B3E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1715" y="803770"/>
            <a:ext cx="3576519" cy="525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9079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AB2EF-0875-0A82-FCC4-10FB03414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7C52FE-CC23-2E96-19AE-3F5E2135F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Casthouse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8C7411-3471-49A7-6BAE-2A1292DBA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20C39C-5E32-AA81-336A-3FBAD3757C2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83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B5864-9268-0842-A5C4-5CE7DDA4F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854E217-175E-C2CE-461D-4E4DA3D77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Create Raw Material Purchase Orders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488A4A-B136-564B-07F8-ED59D2E7D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1F4B4DD-034B-04D1-02E6-DEE08996AE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4155" y="1167060"/>
            <a:ext cx="7163690" cy="5148015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E3E7E8-1E9C-66B6-D9A0-180463C577D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80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5758B8-2394-1C8C-6B97-49DC9DF0D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CFED9E9-C2EB-8F0D-2CC1-143FEF880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Receive</a:t>
            </a:r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Raw Materials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3B2F4-0B1F-07B0-7C07-8711FB3AC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83471C-BB09-F751-57A2-4AB58C1625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24A9EB4-86FA-D9BC-F3DA-1D80184795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14811" y="1078456"/>
            <a:ext cx="6673477" cy="5354927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B447C3E-11F6-0255-F38A-D6FBA69C3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054" y="4046965"/>
            <a:ext cx="4702812" cy="15405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9F75B5-3CFF-5C76-3B51-F918355C7EF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962873" y="4335057"/>
            <a:ext cx="4890950" cy="17332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6F35A1-161C-3B5D-9CCB-DF2FBB453A1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130419" y="4535280"/>
            <a:ext cx="3750626" cy="214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5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65B18A-BF25-E24A-4DF2-906E6DECC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BA09D27-C6A4-B425-B4B6-6E4D37AB8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1128194"/>
          </a:xfrm>
        </p:spPr>
        <p:txBody>
          <a:bodyPr/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Print raw materials </a:t>
            </a:r>
            <a:b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tags upon receipt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6649EC-84CA-C82D-E8BD-8CF30D386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CE5E026-E353-93D0-511B-28B848F165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66683" y="486852"/>
            <a:ext cx="6581212" cy="5903599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54699F-BD0C-0C7C-D277-F1070F98372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1C14FE-29E1-CA51-39EB-3AF5BBA64A13}"/>
              </a:ext>
            </a:extLst>
          </p:cNvPr>
          <p:cNvSpPr/>
          <p:nvPr/>
        </p:nvSpPr>
        <p:spPr>
          <a:xfrm>
            <a:off x="5153893" y="4325036"/>
            <a:ext cx="4221016" cy="170028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60200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46665E-373C-9AFC-1A92-E89CA816A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7048FC-82C1-1801-DDC3-19B3A325E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1128194"/>
          </a:xfrm>
        </p:spPr>
        <p:txBody>
          <a:bodyPr/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Raw Materials </a:t>
            </a:r>
            <a:b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Inventory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3EC0DE-550B-C497-D5AE-C2E779BEB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DE22722-42CF-20E7-7529-40E56A2862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4966683" y="486852"/>
            <a:ext cx="6581212" cy="5903599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1AB7EC-15E2-445A-8EDC-5D35B1CEFA7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83C40C-1E49-A540-5E60-0C714783F627}"/>
              </a:ext>
            </a:extLst>
          </p:cNvPr>
          <p:cNvSpPr/>
          <p:nvPr/>
        </p:nvSpPr>
        <p:spPr>
          <a:xfrm>
            <a:off x="5070764" y="3429000"/>
            <a:ext cx="5218545" cy="244532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93884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49E76-8494-5A64-1775-0EF06FDDB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E51CC4E-86A7-57A7-6E87-9EF672CDE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1128194"/>
          </a:xfrm>
        </p:spPr>
        <p:txBody>
          <a:bodyPr/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Physical Inventory -  Untagged Raw Materials</a:t>
            </a:r>
            <a:b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n-US" sz="3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C393BC-140B-672D-BF7E-FA30DEF39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FF0580-4FC6-8602-D287-625FA9F321D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53DD1F-E967-7405-BFED-CF6C08462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076" y="1277835"/>
            <a:ext cx="10225812" cy="507851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AB4EC83-4CF2-50C9-1414-690A9862BA8A}"/>
              </a:ext>
            </a:extLst>
          </p:cNvPr>
          <p:cNvSpPr/>
          <p:nvPr/>
        </p:nvSpPr>
        <p:spPr>
          <a:xfrm>
            <a:off x="7970983" y="1588245"/>
            <a:ext cx="1597889" cy="265436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86948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B29B1D-AA17-1931-056B-C01CCDD26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C33D53F-FF18-D9E4-CEAE-23BF1D5AB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1128194"/>
          </a:xfrm>
        </p:spPr>
        <p:txBody>
          <a:bodyPr/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Physical Inventory -  Tagged Raw Materials</a:t>
            </a:r>
            <a:b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endParaRPr lang="en-US" sz="3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9771FD1-7F4A-129F-99AF-1012C4866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DF1A80-90D4-D445-99E3-8CCA208100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57578E-EA1A-066C-16CA-6E0D914934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35519" y="1277835"/>
            <a:ext cx="9630925" cy="507851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D588A57-7104-0B33-2BDD-71C7DFC2F715}"/>
              </a:ext>
            </a:extLst>
          </p:cNvPr>
          <p:cNvSpPr/>
          <p:nvPr/>
        </p:nvSpPr>
        <p:spPr>
          <a:xfrm>
            <a:off x="9384145" y="1588245"/>
            <a:ext cx="1348509" cy="265436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3ECFEA2-7A7A-30FE-5C0C-66E57DA99071}"/>
              </a:ext>
            </a:extLst>
          </p:cNvPr>
          <p:cNvSpPr/>
          <p:nvPr/>
        </p:nvSpPr>
        <p:spPr>
          <a:xfrm>
            <a:off x="1542473" y="3786909"/>
            <a:ext cx="471054" cy="2528166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6642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050ADE-E77B-88C2-9CE0-99CE06CB98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6000865-65D4-4B67-151C-C89A4C393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Chemical Composition Fields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7E4E68-38C4-E84D-5CB9-B308F0EFB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526A23B-F15E-C7C6-CB11-57C147A939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/>
          <a:p>
            <a:r>
              <a:rPr lang="en-US" baseline="-25000" dirty="0" err="1"/>
              <a:t>Mn+Cr</a:t>
            </a:r>
            <a:endParaRPr lang="en-US" baseline="-25000" dirty="0"/>
          </a:p>
          <a:p>
            <a:r>
              <a:rPr lang="en-US" baseline="-25000" dirty="0" err="1"/>
              <a:t>Zr+Ti</a:t>
            </a:r>
            <a:endParaRPr lang="en-US" baseline="-25000" dirty="0"/>
          </a:p>
          <a:p>
            <a:r>
              <a:rPr lang="en-US" baseline="-25000" dirty="0" err="1"/>
              <a:t>Zi+Fe</a:t>
            </a:r>
            <a:endParaRPr lang="en-US" baseline="-250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23531C-4143-5171-0F7F-AFD11C597BF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70F681-09D3-3E61-6897-14EE9AFDD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1078456"/>
            <a:ext cx="7102043" cy="57260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C3411F2-DC5B-D80D-DC0F-77509103B2B3}"/>
              </a:ext>
            </a:extLst>
          </p:cNvPr>
          <p:cNvSpPr txBox="1"/>
          <p:nvPr/>
        </p:nvSpPr>
        <p:spPr>
          <a:xfrm>
            <a:off x="533401" y="3678128"/>
            <a:ext cx="3179618" cy="2246769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ChemComp</a:t>
            </a:r>
            <a:r>
              <a:rPr lang="en-US" sz="2800" dirty="0">
                <a:solidFill>
                  <a:schemeClr val="bg1"/>
                </a:solidFill>
              </a:rPr>
              <a:t> Limits table can now validate these combined element requirements.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513DDD7-18A8-166C-B877-7FBCE9222449}"/>
              </a:ext>
            </a:extLst>
          </p:cNvPr>
          <p:cNvSpPr/>
          <p:nvPr/>
        </p:nvSpPr>
        <p:spPr>
          <a:xfrm>
            <a:off x="6297782" y="4641012"/>
            <a:ext cx="2052588" cy="24612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52E1A55-1358-E912-1204-5E1F8CCB52E6}"/>
              </a:ext>
            </a:extLst>
          </p:cNvPr>
          <p:cNvSpPr/>
          <p:nvPr/>
        </p:nvSpPr>
        <p:spPr>
          <a:xfrm>
            <a:off x="4251197" y="4116472"/>
            <a:ext cx="2052588" cy="24612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064AF24-8CB0-9DE4-A44D-757C2ADF4532}"/>
              </a:ext>
            </a:extLst>
          </p:cNvPr>
          <p:cNvSpPr/>
          <p:nvPr/>
        </p:nvSpPr>
        <p:spPr>
          <a:xfrm>
            <a:off x="4251197" y="3598193"/>
            <a:ext cx="2052588" cy="24612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7762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0AC94-9A1F-DF84-4DA1-1EA52780C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5C779-E309-A331-F0EE-513209B16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up to use Raw Material Tags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C4C38D-E2D7-E0A9-C007-710B5E64E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40</a:t>
            </a:fld>
            <a:endParaRPr lang="en-US" noProof="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D64660-9A9D-FDD8-A92D-0CBA8B91D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634836"/>
            <a:ext cx="11215235" cy="4941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Configuration screen category: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Crystal Raw Material Tags</a:t>
            </a:r>
          </a:p>
          <a:p>
            <a:pPr lvl="1"/>
            <a:r>
              <a:rPr lang="en-US" dirty="0" err="1"/>
              <a:t>gRawMaterialTagPrinterName</a:t>
            </a:r>
            <a:endParaRPr lang="en-US" dirty="0"/>
          </a:p>
          <a:p>
            <a:pPr lvl="1"/>
            <a:r>
              <a:rPr lang="en-US" dirty="0" err="1"/>
              <a:t>gRawMaterialTagRPTFile</a:t>
            </a:r>
            <a:endParaRPr lang="en-US" dirty="0"/>
          </a:p>
          <a:p>
            <a:pPr lvl="1"/>
            <a:r>
              <a:rPr lang="en-US" dirty="0" err="1"/>
              <a:t>gRawMaterialTagSelectCRWPrinter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Physical Inventory Report: </a:t>
            </a:r>
            <a:r>
              <a:rPr lang="en-US" dirty="0" err="1"/>
              <a:t>Casthouse</a:t>
            </a:r>
            <a:r>
              <a:rPr lang="en-US" dirty="0"/>
              <a:t> Raw Materials Checklist Report can be linked to Physical Inventory Manager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929D00-FB5E-2223-1A15-5FDCC3F54B7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15D05-4399-52D5-C2BE-3155A1952D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029506" y="145524"/>
            <a:ext cx="3106257" cy="454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63337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7D3A45-455C-F274-18A6-B0CEB352B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61403A-074D-5C6E-1113-75D80FF44D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1328" y="1285337"/>
            <a:ext cx="9771572" cy="4270074"/>
          </a:xfrm>
        </p:spPr>
        <p:txBody>
          <a:bodyPr/>
          <a:lstStyle/>
          <a:p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Chemical Composition</a:t>
            </a:r>
            <a:b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Billets-  </a:t>
            </a:r>
            <a:b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	PO’s &amp; Inventory</a:t>
            </a:r>
            <a:br>
              <a:rPr lang="en-US" dirty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Casthouse</a:t>
            </a:r>
            <a:endParaRPr lang="en-US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CB8A16-27B5-6BB9-6C46-8E6B5894C49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D62AD3-1170-24A6-AAEC-74785293CB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41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00905354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3FCD60-7B0B-F491-C3BA-A87B44E64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3C541B-F9E5-E858-AA9D-10666D4A6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Chemical Composition Fields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7BE3D9-BDD1-71C4-AD34-279DC0F38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187EC33-1D0A-75E8-D99D-4B741A27A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/>
          <a:p>
            <a:r>
              <a:rPr lang="en-US" baseline="-25000" dirty="0" err="1"/>
              <a:t>Mn+Cr</a:t>
            </a:r>
            <a:endParaRPr lang="en-US" baseline="-25000" dirty="0"/>
          </a:p>
          <a:p>
            <a:r>
              <a:rPr lang="en-US" baseline="-25000" dirty="0" err="1"/>
              <a:t>Zr+Ti</a:t>
            </a:r>
            <a:endParaRPr lang="en-US" baseline="-25000" dirty="0"/>
          </a:p>
          <a:p>
            <a:r>
              <a:rPr lang="en-US" baseline="-25000" dirty="0" err="1"/>
              <a:t>Zi+Fe</a:t>
            </a:r>
            <a:endParaRPr lang="en-US" baseline="-250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83222C-E7C3-5E05-C039-5BF4F10F7B9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73AE3A-9749-206C-59E8-8996B061F8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544978" y="1187361"/>
            <a:ext cx="7102043" cy="55082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4418E1-7EC1-973F-89E2-9B93449E7E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8870" y="2914077"/>
            <a:ext cx="5893805" cy="223505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EFA23C6-3252-7C13-3C84-9163921872D2}"/>
              </a:ext>
            </a:extLst>
          </p:cNvPr>
          <p:cNvSpPr/>
          <p:nvPr/>
        </p:nvSpPr>
        <p:spPr>
          <a:xfrm>
            <a:off x="6967237" y="3941467"/>
            <a:ext cx="836850" cy="24612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6923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EEEDD-AA4C-C856-AE26-3A39190E3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376DBA-808D-0BFE-B707-18BCE28CD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Clean up old cast numbers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D23B0E-1958-EB97-8E21-FF1A957A8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C1150C5-92D1-15A3-9E90-834E1A33D2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484681" y="1078456"/>
            <a:ext cx="7222638" cy="5601744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A5E62F-2042-2976-B6FA-0A641EDAF6A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2F88C3-EA31-65E1-FF77-A085625A7B60}"/>
              </a:ext>
            </a:extLst>
          </p:cNvPr>
          <p:cNvSpPr/>
          <p:nvPr/>
        </p:nvSpPr>
        <p:spPr>
          <a:xfrm>
            <a:off x="6607788" y="1320800"/>
            <a:ext cx="1190492" cy="283951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D8948F-1BD0-004F-C519-9C10AD49B51D}"/>
              </a:ext>
            </a:extLst>
          </p:cNvPr>
          <p:cNvSpPr/>
          <p:nvPr/>
        </p:nvSpPr>
        <p:spPr>
          <a:xfrm>
            <a:off x="2595418" y="1958109"/>
            <a:ext cx="6317673" cy="683491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46609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C6655-00BB-44D7-9FB2-D66DF209D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B45DFDD-ED87-E428-559B-2F076E8D7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Clean up old cast numbers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3CE0AD-9FB7-0E4C-62CF-2275F1F4B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913630E-1994-8907-0A7C-B0D2F98B77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484681" y="1078456"/>
            <a:ext cx="7222638" cy="5601744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943ABA-AB65-856D-000F-98614D1659E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89EE5A-D76E-6220-5EAD-E7E5A4CC2841}"/>
              </a:ext>
            </a:extLst>
          </p:cNvPr>
          <p:cNvSpPr/>
          <p:nvPr/>
        </p:nvSpPr>
        <p:spPr>
          <a:xfrm>
            <a:off x="2589969" y="2410691"/>
            <a:ext cx="319486" cy="134850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9340243-271D-A559-8632-2D9E64700C46}"/>
              </a:ext>
            </a:extLst>
          </p:cNvPr>
          <p:cNvCxnSpPr>
            <a:cxnSpLocks/>
          </p:cNvCxnSpPr>
          <p:nvPr/>
        </p:nvCxnSpPr>
        <p:spPr>
          <a:xfrm>
            <a:off x="6724073" y="1687878"/>
            <a:ext cx="1302327" cy="796704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164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D6208-FFAA-B913-29EB-EFE4C237F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1E0CF07-213B-6C21-0B4F-C98C2AD0F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601255"/>
          </a:xfrm>
        </p:spPr>
        <p:txBody>
          <a:bodyPr/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 to fix On Hand value for cast number inventory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4C4304-23A1-0789-9E48-D1BC79548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F19A202-02AD-6707-DAC4-15B5858B94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6618" y="1144180"/>
            <a:ext cx="7118763" cy="5521181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F1692E-FB9E-8D93-3FE3-DF7E6CBF4A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BB4346-04AF-BB69-2B19-49FEE56D65CD}"/>
              </a:ext>
            </a:extLst>
          </p:cNvPr>
          <p:cNvSpPr/>
          <p:nvPr/>
        </p:nvSpPr>
        <p:spPr>
          <a:xfrm>
            <a:off x="5868879" y="2743200"/>
            <a:ext cx="1631048" cy="283951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50D60E-119A-2F4B-628C-959315B25BB0}"/>
              </a:ext>
            </a:extLst>
          </p:cNvPr>
          <p:cNvSpPr txBox="1"/>
          <p:nvPr/>
        </p:nvSpPr>
        <p:spPr>
          <a:xfrm>
            <a:off x="533401" y="3678128"/>
            <a:ext cx="3179618" cy="2677656"/>
          </a:xfrm>
          <a:prstGeom prst="rect">
            <a:avLst/>
          </a:prstGeom>
          <a:solidFill>
            <a:schemeClr val="accent3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Take inventory by cast number, update the ‘On Hand’ values and retain an accurate billet inventory</a:t>
            </a:r>
          </a:p>
        </p:txBody>
      </p:sp>
    </p:spTree>
    <p:extLst>
      <p:ext uri="{BB962C8B-B14F-4D97-AF65-F5344CB8AC3E}">
        <p14:creationId xmlns:p14="http://schemas.microsoft.com/office/powerpoint/2010/main" val="5695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19CCA-D349-E2F8-15F2-E5B43C466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26704B-E5C8-CEC3-8BF5-0CBC829C5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4" y="3886200"/>
            <a:ext cx="9096900" cy="859055"/>
          </a:xfrm>
        </p:spPr>
        <p:txBody>
          <a:bodyPr>
            <a:normAutofit fontScale="90000"/>
          </a:bodyPr>
          <a:lstStyle/>
          <a:p>
            <a:r>
              <a:rPr lang="en-US" dirty="0"/>
              <a:t>Billets - </a:t>
            </a:r>
            <a:br>
              <a:rPr lang="en-US" dirty="0"/>
            </a:br>
            <a:r>
              <a:rPr lang="en-US" dirty="0"/>
              <a:t>Purchase Orders &amp; Inventory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0ACD95-315F-65D3-8471-577556038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3B829B-8971-B86C-33B6-62262AECBE7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81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2">
      <a:dk1>
        <a:srgbClr val="000000"/>
      </a:dk1>
      <a:lt1>
        <a:srgbClr val="FFFFFF"/>
      </a:lt1>
      <a:dk2>
        <a:srgbClr val="6D6E71"/>
      </a:dk2>
      <a:lt2>
        <a:srgbClr val="58595B"/>
      </a:lt2>
      <a:accent1>
        <a:srgbClr val="0065A4"/>
      </a:accent1>
      <a:accent2>
        <a:srgbClr val="47C3D3"/>
      </a:accent2>
      <a:accent3>
        <a:srgbClr val="8F2D63"/>
      </a:accent3>
      <a:accent4>
        <a:srgbClr val="1A6871"/>
      </a:accent4>
      <a:accent5>
        <a:srgbClr val="0C4360"/>
      </a:accent5>
      <a:accent6>
        <a:srgbClr val="F47735"/>
      </a:accent6>
      <a:hlink>
        <a:srgbClr val="00559A"/>
      </a:hlink>
      <a:folHlink>
        <a:srgbClr val="595851"/>
      </a:folHlink>
    </a:clrScheme>
    <a:fontScheme name="Custom 3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687569_Modern blue presentation_AAS_v5" id="{C7B59113-CD15-4341-96CA-86E715D5BE98}" vid="{5A8FDAEB-3DF3-4B3C-A708-49813F8D6F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5757914-1161-4661-9696-421FD6935CD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103400-4A22-4E35-B588-4C4D426389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blue presentation</Template>
  <TotalTime>1664</TotalTime>
  <Words>821</Words>
  <Application>Microsoft Office PowerPoint</Application>
  <PresentationFormat>Widescreen</PresentationFormat>
  <Paragraphs>165</Paragraphs>
  <Slides>41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Aptos</vt:lpstr>
      <vt:lpstr>Arial</vt:lpstr>
      <vt:lpstr>Calibri</vt:lpstr>
      <vt:lpstr>Trade Gothic LT Pro</vt:lpstr>
      <vt:lpstr>Trebuchet MS</vt:lpstr>
      <vt:lpstr>Office Theme</vt:lpstr>
      <vt:lpstr>Chemical Composition Billets-    PO’s &amp; Inventory Casthouse</vt:lpstr>
      <vt:lpstr>Chemical Composition</vt:lpstr>
      <vt:lpstr>New Chemical Composition Fields</vt:lpstr>
      <vt:lpstr>New Chemical Composition Fields</vt:lpstr>
      <vt:lpstr>New Chemical Composition Fields</vt:lpstr>
      <vt:lpstr>Clean up old cast numbers</vt:lpstr>
      <vt:lpstr>Clean up old cast numbers</vt:lpstr>
      <vt:lpstr>How to fix On Hand value for cast number inventory</vt:lpstr>
      <vt:lpstr>Billets -  Purchase Orders &amp; Inventory</vt:lpstr>
      <vt:lpstr>Create Purchase Orders</vt:lpstr>
      <vt:lpstr>Receive Purchase Orders – select items from Open PO’s tab</vt:lpstr>
      <vt:lpstr>Receive Billets</vt:lpstr>
      <vt:lpstr>Create Billet Bundles</vt:lpstr>
      <vt:lpstr>Print Bundle Tags</vt:lpstr>
      <vt:lpstr>Print Bundle Tags</vt:lpstr>
      <vt:lpstr>Receive Billets</vt:lpstr>
      <vt:lpstr>Billet Inventory</vt:lpstr>
      <vt:lpstr>Billet Inventory</vt:lpstr>
      <vt:lpstr>Billet Inventory</vt:lpstr>
      <vt:lpstr>Billet Inventory</vt:lpstr>
      <vt:lpstr>gCheckCastNumbers</vt:lpstr>
      <vt:lpstr>gProdCheckCastNumbers</vt:lpstr>
      <vt:lpstr>gRequireCastNumber</vt:lpstr>
      <vt:lpstr>Modifying Billet Receipts</vt:lpstr>
      <vt:lpstr>Modifying Billet Receipts</vt:lpstr>
      <vt:lpstr>Modifying Billet Receipts</vt:lpstr>
      <vt:lpstr>Modifying Billet Receipts</vt:lpstr>
      <vt:lpstr>Modifying Billet Receipts</vt:lpstr>
      <vt:lpstr>Modifying Billet Receipts</vt:lpstr>
      <vt:lpstr>Physical Inventory -  Untagged Billets </vt:lpstr>
      <vt:lpstr>Physical Inventory -  Tagged Billets </vt:lpstr>
      <vt:lpstr>Set up to use Billet Bundle Tags</vt:lpstr>
      <vt:lpstr>Casthouse</vt:lpstr>
      <vt:lpstr>Create Raw Material Purchase Orders</vt:lpstr>
      <vt:lpstr>Receive Raw Materials</vt:lpstr>
      <vt:lpstr>Print raw materials  tags upon receipt</vt:lpstr>
      <vt:lpstr>Raw Materials  Inventory</vt:lpstr>
      <vt:lpstr>Physical Inventory -  Untagged Raw Materials </vt:lpstr>
      <vt:lpstr>Physical Inventory -  Tagged Raw Materials </vt:lpstr>
      <vt:lpstr>Set up to use Raw Material Tags</vt:lpstr>
      <vt:lpstr>Chemical Composition Billets-    PO’s &amp; Inventory Casthouse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MARIAH ZAGORSKY</dc:creator>
  <cp:lastModifiedBy>Mariah Zagorsky</cp:lastModifiedBy>
  <cp:revision>33</cp:revision>
  <dcterms:created xsi:type="dcterms:W3CDTF">2026-01-16T14:58:55Z</dcterms:created>
  <dcterms:modified xsi:type="dcterms:W3CDTF">2026-04-10T18:13:05Z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